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65" r:id="rId7"/>
    <p:sldId id="266" r:id="rId8"/>
    <p:sldId id="270" r:id="rId9"/>
    <p:sldId id="271" r:id="rId10"/>
    <p:sldId id="296" r:id="rId11"/>
    <p:sldId id="298" r:id="rId12"/>
    <p:sldId id="267" r:id="rId13"/>
    <p:sldId id="272" r:id="rId14"/>
    <p:sldId id="299" r:id="rId15"/>
    <p:sldId id="273" r:id="rId16"/>
    <p:sldId id="274" r:id="rId17"/>
    <p:sldId id="275" r:id="rId18"/>
    <p:sldId id="276" r:id="rId19"/>
    <p:sldId id="277" r:id="rId20"/>
    <p:sldId id="280" r:id="rId21"/>
    <p:sldId id="278" r:id="rId22"/>
    <p:sldId id="281" r:id="rId23"/>
    <p:sldId id="284" r:id="rId24"/>
    <p:sldId id="297" r:id="rId25"/>
    <p:sldId id="285" r:id="rId26"/>
    <p:sldId id="286" r:id="rId27"/>
    <p:sldId id="287" r:id="rId28"/>
    <p:sldId id="290" r:id="rId29"/>
    <p:sldId id="288" r:id="rId30"/>
    <p:sldId id="300" r:id="rId31"/>
    <p:sldId id="289" r:id="rId32"/>
    <p:sldId id="292" r:id="rId33"/>
    <p:sldId id="295" r:id="rId34"/>
    <p:sldId id="291" r:id="rId35"/>
    <p:sldId id="301" r:id="rId36"/>
    <p:sldId id="293" r:id="rId37"/>
    <p:sldId id="294" r:id="rId38"/>
  </p:sldIdLst>
  <p:sldSz cx="12192000" cy="6858000"/>
  <p:notesSz cx="6858000" cy="987266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B"/>
    <a:srgbClr val="003065"/>
    <a:srgbClr val="FF66CC"/>
    <a:srgbClr val="00A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E9434-9985-4774-9044-2C5727E71BA7}" type="datetimeFigureOut">
              <a:rPr lang="nl-BE" smtClean="0"/>
              <a:t>8/11/2023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F2B14-D41E-4004-B185-86EDB4C8127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557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4A42DEA-608C-4D4E-BC24-4CF8123A5AA8}"/>
              </a:ext>
            </a:extLst>
          </p:cNvPr>
          <p:cNvSpPr/>
          <p:nvPr userDrawn="1"/>
        </p:nvSpPr>
        <p:spPr>
          <a:xfrm>
            <a:off x="0" y="1"/>
            <a:ext cx="12192000" cy="6873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2193CE1-767A-40C1-AE02-ABC433359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99" y="0"/>
            <a:ext cx="6771701" cy="6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BE7D8-20FB-4F4A-87EF-2C84B8CD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26106E-C151-49C6-8041-91D749F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E670F0-DDB5-429C-932A-97C964A01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598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34856-CCF4-4318-A0EE-7570792F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EA5F4BC-CBFE-4381-9965-43BC1518F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8E9BC8-5226-44DC-8AEB-E5A60E914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757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45BB6-D205-4EA7-B7EF-3C3864AA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A68402-1739-480F-811E-32B133D5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936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8D60AD6-0930-4F01-A14D-47A3A2A8F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67740" y="365125"/>
            <a:ext cx="1762699" cy="612381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06DC3D-56F0-4224-9D39-D8C812C56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598186" cy="612381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633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1B157E4-1C7B-4A22-A936-576848BC3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4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6F739-EA9D-4485-AA65-D88F706A4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745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786461-4378-4354-8EA7-EB3766EFB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12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620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D12DE-46D8-452D-B259-47C45D31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2239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4607B4-6C65-4745-AE25-B3BF6B8F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084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BD12DE-46D8-452D-B259-47C45D31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4607B4-6C65-4745-AE25-B3BF6B8F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C989C1-2215-4EB9-83CD-F4512166B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01" y="3329847"/>
            <a:ext cx="3855673" cy="42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8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A9D69-3BD9-4090-B020-34C7F941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EB731C-132B-49BE-B81B-6D3821932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3468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54F68-B6F3-4AE6-82BA-E488F206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2239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8D451E-106E-44E8-BD63-4D636CD96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AAD7959-4093-4A4F-A75A-B44249FDE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706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AD249-7746-4421-BBF0-0D88E1E4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590651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6B3239-857D-4EF9-81F2-D1A991BC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706EDD9-FCFE-4594-A835-7E87897B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097AC5B-B1AD-42D2-A0ED-753BC731B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1F471C6-F621-47E2-811A-7705EA4A4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98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222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282A4-CDD6-4AB3-94B2-362E0F1C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03255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298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08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E558FBA-BFEB-43EF-90E0-6DAA6C43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22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2DF7A6-79F5-4EBE-A98D-C7F8957B8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061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A7E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06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06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06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06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06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CE058-F3C3-5D9F-BD87-86D8819C0AEB}"/>
              </a:ext>
            </a:extLst>
          </p:cNvPr>
          <p:cNvSpPr txBox="1">
            <a:spLocks/>
          </p:cNvSpPr>
          <p:nvPr/>
        </p:nvSpPr>
        <p:spPr>
          <a:xfrm>
            <a:off x="402908" y="4784725"/>
            <a:ext cx="859065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A7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sz="3600" dirty="0">
                <a:solidFill>
                  <a:srgbClr val="0092CB"/>
                </a:solidFill>
              </a:rPr>
              <a:t>Activities@VTIWaregem </a:t>
            </a:r>
          </a:p>
          <a:p>
            <a:r>
              <a:rPr lang="nl-NL" sz="3600" dirty="0">
                <a:solidFill>
                  <a:srgbClr val="0092CB"/>
                </a:solidFill>
              </a:rPr>
              <a:t>HOLOGRAM</a:t>
            </a:r>
            <a:endParaRPr lang="nl-BE" sz="3600" dirty="0">
              <a:solidFill>
                <a:srgbClr val="0092CB"/>
              </a:solidFill>
            </a:endParaRPr>
          </a:p>
        </p:txBody>
      </p:sp>
      <p:pic>
        <p:nvPicPr>
          <p:cNvPr id="4" name="Afbeelding 3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E8BE6909-58B5-FD8D-6DD4-40FDD3161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09" y="583411"/>
            <a:ext cx="3837440" cy="33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5683" y="1537856"/>
            <a:ext cx="6429705" cy="495502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- draai de moeren van de metaalschroeven </a:t>
            </a:r>
            <a:r>
              <a:rPr lang="nl-NL" dirty="0">
                <a:sym typeface="Wingdings" panose="05000000000000000000" pitchFamily="2" charset="2"/>
              </a:rPr>
              <a:t></a:t>
            </a:r>
            <a:br>
              <a:rPr lang="nl-NL" dirty="0">
                <a:sym typeface="Wingdings" panose="05000000000000000000" pitchFamily="2" charset="2"/>
              </a:rPr>
            </a:br>
            <a:endParaRPr lang="nl-NL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- neem de 2 metaalschroeven en plaats beiden voor de boring, zijde MDF- plaat. </a:t>
            </a:r>
            <a:br>
              <a:rPr lang="nl-NL" dirty="0"/>
            </a:br>
            <a:endParaRPr lang="nl-NL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- neem de 2 moeren. Plaats deze aan de zijde van de metalen plaat. </a:t>
            </a:r>
            <a:br>
              <a:rPr lang="nl-NL" dirty="0"/>
            </a:br>
            <a:endParaRPr lang="nl-NL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- breng de beide onderdelen (</a:t>
            </a:r>
            <a:r>
              <a:rPr lang="nl-NL" dirty="0">
                <a:sym typeface="Wingdings" panose="05000000000000000000" pitchFamily="2" charset="2"/>
              </a:rPr>
              <a:t> en    )     </a:t>
            </a:r>
            <a:r>
              <a:rPr lang="nl-NL" dirty="0"/>
              <a:t>samen met de metaalschroef en de moer. </a:t>
            </a:r>
          </a:p>
          <a:p>
            <a:pPr marL="0" indent="0">
              <a:spcBef>
                <a:spcPts val="0"/>
              </a:spcBef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6ADF7946-65C3-ED16-AE7B-84458B77F922}"/>
              </a:ext>
            </a:extLst>
          </p:cNvPr>
          <p:cNvGrpSpPr/>
          <p:nvPr/>
        </p:nvGrpSpPr>
        <p:grpSpPr>
          <a:xfrm>
            <a:off x="10049802" y="5004261"/>
            <a:ext cx="698269" cy="698269"/>
            <a:chOff x="1845138" y="1966786"/>
            <a:chExt cx="698269" cy="698269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F712A221-DE3A-CE28-0598-B069AFA7FBFE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1D7EDD71-A1AA-08E1-2570-B6D5E736D5F8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11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3C2ACC-AFB9-C1A1-E19A-EDFB4E1F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86" y="1381479"/>
            <a:ext cx="3639118" cy="252716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D8EACB-23EF-671E-C5D2-99CA1983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55" y="3927524"/>
            <a:ext cx="3804249" cy="25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41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08068" y="3093942"/>
            <a:ext cx="6121931" cy="113006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- vlot aanspannen met schroevendraaier en platte sleutel. </a:t>
            </a:r>
            <a:br>
              <a:rPr lang="nl-NL" dirty="0"/>
            </a:br>
            <a:endParaRPr lang="nl-NL" dirty="0"/>
          </a:p>
          <a:p>
            <a:pPr marL="0" indent="0">
              <a:spcBef>
                <a:spcPts val="0"/>
              </a:spcBef>
              <a:buNone/>
            </a:pPr>
            <a:endParaRPr lang="nl-NL" dirty="0"/>
          </a:p>
        </p:txBody>
      </p:sp>
      <p:pic>
        <p:nvPicPr>
          <p:cNvPr id="10" name="Afbeelding 9" descr="Afbeelding met gootsteen, Huishoudelijke ijzerwaren, zilver, schaar&#10;&#10;Automatisch gegenereerde beschrijving">
            <a:extLst>
              <a:ext uri="{FF2B5EF4-FFF2-40B4-BE49-F238E27FC236}">
                <a16:creationId xmlns:a16="http://schemas.microsoft.com/office/drawing/2014/main" id="{B287D290-8E7D-5DE5-ED5F-19AF17972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05" y="2190289"/>
            <a:ext cx="5219460" cy="39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6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5683" y="2320506"/>
            <a:ext cx="6429705" cy="417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neem nr.    , schroef de moer los, maak de 1 rondsel vrij (de andere moer en rondsel blijven op de schakelaar – zie foto) </a:t>
            </a: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3A8500-7357-B211-0B60-2F375244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13" y="1906438"/>
            <a:ext cx="3792703" cy="4031452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FA11016-7F61-D5C1-FE46-84483CD00E42}"/>
              </a:ext>
            </a:extLst>
          </p:cNvPr>
          <p:cNvGrpSpPr/>
          <p:nvPr/>
        </p:nvGrpSpPr>
        <p:grpSpPr>
          <a:xfrm>
            <a:off x="6541828" y="2206844"/>
            <a:ext cx="698269" cy="698269"/>
            <a:chOff x="1845138" y="1966786"/>
            <a:chExt cx="698269" cy="698269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BC6C42A6-6064-90C7-F79B-55AD83919D7C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27345523-883E-D5F9-DEBD-464DA6430967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10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BD5E365B-2854-0E43-D6D8-985B35E82099}"/>
              </a:ext>
            </a:extLst>
          </p:cNvPr>
          <p:cNvSpPr/>
          <p:nvPr/>
        </p:nvSpPr>
        <p:spPr>
          <a:xfrm>
            <a:off x="3408218" y="4754879"/>
            <a:ext cx="407324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 descr="Afbeelding met tekst, kabel, Elektrische bedrading, computer&#10;&#10;Automatisch gegenereerde beschrijving">
            <a:extLst>
              <a:ext uri="{FF2B5EF4-FFF2-40B4-BE49-F238E27FC236}">
                <a16:creationId xmlns:a16="http://schemas.microsoft.com/office/drawing/2014/main" id="{7BD6575E-AD6D-E8D6-5242-508CE7221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60606" r="17764" b="20065"/>
          <a:stretch/>
        </p:blipFill>
        <p:spPr>
          <a:xfrm>
            <a:off x="7488560" y="4115743"/>
            <a:ext cx="4160127" cy="22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5683" y="2320506"/>
            <a:ext cx="6429705" cy="4172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- Schuif de schakelaar door het geboorde gaatje van in de hoek van onderdeel    .</a:t>
            </a:r>
          </a:p>
          <a:p>
            <a:pPr marL="0" indent="0">
              <a:buNone/>
            </a:pPr>
            <a:r>
              <a:rPr lang="nl-NL" dirty="0"/>
              <a:t>- Schuif de rondsel op de geplaatste schakelaar.</a:t>
            </a:r>
          </a:p>
          <a:p>
            <a:pPr marL="0" indent="0">
              <a:buNone/>
            </a:pPr>
            <a:r>
              <a:rPr lang="nl-NL" dirty="0"/>
              <a:t>- Schroef de schakelaar met de moer vast.</a:t>
            </a:r>
          </a:p>
          <a:p>
            <a:pPr marL="0" indent="0">
              <a:buNone/>
            </a:pPr>
            <a:r>
              <a:rPr lang="nl-NL" dirty="0"/>
              <a:t>- Het eerste samengestelde onderdeel hebben we even niet meer nodig. Leg het voorzichtig weg.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7DD988-0C88-E32C-4E20-EBAA4CF0B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81" y="2060745"/>
            <a:ext cx="3792191" cy="40640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C05437C-B316-2D2D-F919-0AA84EA21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0" t="28723" r="17371" b="24652"/>
          <a:stretch/>
        </p:blipFill>
        <p:spPr>
          <a:xfrm>
            <a:off x="6641869" y="3062880"/>
            <a:ext cx="399011" cy="3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5683" y="2320506"/>
            <a:ext cx="6429705" cy="417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Neem de geplooide plaat </a:t>
            </a:r>
            <a:r>
              <a:rPr lang="nl-NL" dirty="0">
                <a:sym typeface="Wingdings" panose="05000000000000000000" pitchFamily="2" charset="2"/>
              </a:rPr>
              <a:t>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- Neem de 2 lamphouders </a:t>
            </a:r>
            <a:r>
              <a:rPr lang="nl-NL" dirty="0">
                <a:sym typeface="Wingdings" panose="05000000000000000000" pitchFamily="2" charset="2"/>
              </a:rPr>
              <a:t>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 Breng de beide lamphouders </a:t>
            </a:r>
            <a:r>
              <a:rPr lang="nl-NL" dirty="0">
                <a:sym typeface="Wingdings" panose="05000000000000000000" pitchFamily="2" charset="2"/>
              </a:rPr>
              <a:t></a:t>
            </a:r>
            <a:r>
              <a:rPr lang="nl-NL" dirty="0"/>
              <a:t> in de geboorde gaatjes aan de korte zijde van de plaat. Kraag van de lamphouder blijft uitzitten. 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DCEF6E-3E58-F080-B699-B5A8D3695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9" t="12290" r="5208" b="6627"/>
          <a:stretch/>
        </p:blipFill>
        <p:spPr>
          <a:xfrm>
            <a:off x="293298" y="2104756"/>
            <a:ext cx="4295955" cy="20219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5B5193-CD9C-267C-509E-2A8D21A10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6" b="16137"/>
          <a:stretch/>
        </p:blipFill>
        <p:spPr>
          <a:xfrm>
            <a:off x="293298" y="4325023"/>
            <a:ext cx="3898513" cy="1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4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5683" y="2320506"/>
            <a:ext cx="6429705" cy="417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Neem het onderdeel dat je aan de kant legde er terug bij.</a:t>
            </a:r>
          </a:p>
          <a:p>
            <a:pPr marL="0" indent="0">
              <a:buNone/>
            </a:pPr>
            <a:r>
              <a:rPr lang="nl-NL" dirty="0"/>
              <a:t>- Leg beide platen zoals op de tekening. </a:t>
            </a:r>
          </a:p>
          <a:p>
            <a:pPr marL="0" indent="0">
              <a:buNone/>
            </a:pPr>
            <a:r>
              <a:rPr lang="nl-NL" dirty="0"/>
              <a:t>-Breng de lampjes in de lamphouders. Je zal een klik horen.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9A7351-05BF-BBCE-0940-F54A801C6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06" y="1728849"/>
            <a:ext cx="3566977" cy="22306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916A6D-86C7-BA6E-CBAB-64ED3FEF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95" y="4084080"/>
            <a:ext cx="4218798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6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1125" y="2587924"/>
            <a:ext cx="6024263" cy="3441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Plaats de afgeknotte piramide </a:t>
            </a:r>
            <a:r>
              <a:rPr lang="nl-NL" dirty="0">
                <a:sym typeface="Wingdings" panose="05000000000000000000" pitchFamily="2" charset="2"/>
              </a:rPr>
              <a:t></a:t>
            </a:r>
            <a:r>
              <a:rPr lang="nl-NL" dirty="0"/>
              <a:t> tussen de 2 metalen platen.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 De piramide </a:t>
            </a:r>
            <a:r>
              <a:rPr lang="nl-NL" dirty="0">
                <a:sym typeface="Wingdings" panose="05000000000000000000" pitchFamily="2" charset="2"/>
              </a:rPr>
              <a:t></a:t>
            </a:r>
            <a:r>
              <a:rPr lang="nl-NL" dirty="0"/>
              <a:t> past in de vierkante uitsparing van de metalen plaat.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B8F569-E1BF-98E9-C7FA-E9646A14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2" y="1906438"/>
            <a:ext cx="4942353" cy="23447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A33E840-D3F3-04FC-F4B8-D98D9A9DD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6" y="4205065"/>
            <a:ext cx="4836807" cy="22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9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22773" y="5459767"/>
            <a:ext cx="10032615" cy="1242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de piramide </a:t>
            </a:r>
            <a:r>
              <a:rPr lang="nl-NL" dirty="0">
                <a:sym typeface="Wingdings" panose="05000000000000000000" pitchFamily="2" charset="2"/>
              </a:rPr>
              <a:t></a:t>
            </a:r>
            <a:r>
              <a:rPr lang="nl-NL" dirty="0"/>
              <a:t> wordt in de uitsparing gebracht, de rand zit onder geplooide plaat </a:t>
            </a:r>
            <a:r>
              <a:rPr lang="nl-NL" dirty="0">
                <a:sym typeface="Wingdings" panose="05000000000000000000" pitchFamily="2" charset="2"/>
              </a:rPr>
              <a:t></a:t>
            </a:r>
            <a:r>
              <a:rPr lang="nl-NL" dirty="0"/>
              <a:t>.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843EBFB-7F37-AB0D-57F2-7246B6EFA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80" y="2213490"/>
            <a:ext cx="6383065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7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148903"/>
            <a:ext cx="5259388" cy="963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/>
              <a:t>- Schuif alles voorzichtig boven elkaar.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De hoeken van de plaat </a:t>
            </a:r>
            <a:r>
              <a:rPr lang="nl-NL" dirty="0">
                <a:sym typeface="Wingdings" panose="05000000000000000000" pitchFamily="2" charset="2"/>
              </a:rPr>
              <a:t></a:t>
            </a:r>
            <a:r>
              <a:rPr lang="nl-NL" dirty="0"/>
              <a:t> en plaat    moeten mooi op elkaar liggen.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Controleer of de 4 geboorde gaatjes van beide metalen platen mooi op elkaar liggen.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Als het niet zo goed lukt, verplaats dan voorzichtig de kabeltjes van de batterijhouder/lampjes en probeer opnieuw. 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E3C0E2-625C-CA32-5C59-82AFF3FC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4" y="4318353"/>
            <a:ext cx="4907705" cy="2322777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1134A38E-0CB9-5F3E-741B-1C939A78FCAB}"/>
              </a:ext>
            </a:extLst>
          </p:cNvPr>
          <p:cNvGrpSpPr/>
          <p:nvPr/>
        </p:nvGrpSpPr>
        <p:grpSpPr>
          <a:xfrm>
            <a:off x="6832776" y="2306251"/>
            <a:ext cx="698269" cy="698269"/>
            <a:chOff x="1845138" y="1966786"/>
            <a:chExt cx="698269" cy="698269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32A4DA6C-684A-C565-679C-DB008B2C77DC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173CD84B-8DB6-AC71-4CFD-1FE79D8BF727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11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FA4E79-7F75-C116-69D9-D9EEBF784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1" y="1524324"/>
            <a:ext cx="5073613" cy="23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6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8272" y="1690688"/>
            <a:ext cx="5127116" cy="4339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- Neem de batterij </a:t>
            </a:r>
            <a:r>
              <a:rPr lang="nl-NL" dirty="0">
                <a:sym typeface="Wingdings" panose="05000000000000000000" pitchFamily="2" charset="2"/>
              </a:rPr>
              <a:t>. Verwijder eerst de eventuele beschermfolie rond de batterij.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- Klik de batterij in de batterijhouder. </a:t>
            </a:r>
          </a:p>
          <a:p>
            <a:pPr marL="0" indent="0">
              <a:buNone/>
            </a:pPr>
            <a:r>
              <a:rPr lang="nl-NL" dirty="0"/>
              <a:t>- Schuif daarna de batterij tussen de platen. </a:t>
            </a:r>
            <a:r>
              <a:rPr lang="nl-NL" dirty="0">
                <a:solidFill>
                  <a:srgbClr val="FF0000"/>
                </a:solidFill>
              </a:rPr>
              <a:t>OPGELET</a:t>
            </a:r>
            <a:r>
              <a:rPr lang="nl-NL" dirty="0"/>
              <a:t>: plaats de batterijhouder zo dat de kabeltjes onderaan zitten. </a:t>
            </a:r>
          </a:p>
          <a:p>
            <a:pPr marL="0" indent="0">
              <a:buNone/>
            </a:pPr>
            <a:r>
              <a:rPr lang="nl-NL" dirty="0"/>
              <a:t>- Controleer of de 4 geboorde gaatjes (vorige stap) nog mooi boven elkaar liggen..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83714EE-74B0-E868-67A4-1BCB0FF4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55" y="2293518"/>
            <a:ext cx="5401524" cy="2152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D002D3-ECBE-39E8-D72A-04319D84E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63" y="4557735"/>
            <a:ext cx="4422319" cy="20472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5C3B79A-AA79-BB5C-EDF4-3694AE894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477" y="2795273"/>
            <a:ext cx="768578" cy="4067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E6B35F-4E82-DD3A-FC2C-36A564D7C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" t="50872" r="50000" b="5267"/>
          <a:stretch/>
        </p:blipFill>
        <p:spPr>
          <a:xfrm>
            <a:off x="11250694" y="4074319"/>
            <a:ext cx="827674" cy="742548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5A7B1DF-D258-CFEB-D480-39233A4E3C9C}"/>
              </a:ext>
            </a:extLst>
          </p:cNvPr>
          <p:cNvCxnSpPr/>
          <p:nvPr/>
        </p:nvCxnSpPr>
        <p:spPr>
          <a:xfrm flipH="1" flipV="1">
            <a:off x="3890356" y="3557847"/>
            <a:ext cx="3990109" cy="3906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91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Elektrisch blauw, Kobaltblauw, Azure&#10;&#10;Automatisch gegenereerde beschrijving">
            <a:extLst>
              <a:ext uri="{FF2B5EF4-FFF2-40B4-BE49-F238E27FC236}">
                <a16:creationId xmlns:a16="http://schemas.microsoft.com/office/drawing/2014/main" id="{A8141F2C-7976-10AC-534A-248744D37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8"/>
          <a:stretch/>
        </p:blipFill>
        <p:spPr>
          <a:xfrm rot="5400000">
            <a:off x="584257" y="974290"/>
            <a:ext cx="2878423" cy="241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1F3A12-D7EF-EE13-98F1-9AB433EB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2673" r="15358" b="6785"/>
          <a:stretch/>
        </p:blipFill>
        <p:spPr>
          <a:xfrm>
            <a:off x="3519062" y="3019669"/>
            <a:ext cx="2598062" cy="2887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0F6101D-E019-541B-205F-DB714079A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939" y="1624499"/>
            <a:ext cx="5168090" cy="3609001"/>
          </a:xfrm>
          <a:prstGeom prst="rect">
            <a:avLst/>
          </a:prstGeom>
        </p:spPr>
      </p:pic>
      <p:pic>
        <p:nvPicPr>
          <p:cNvPr id="1026" name="Picture 2" descr="Download High Quality stick figure clipart thinking Transparent PNG ...">
            <a:extLst>
              <a:ext uri="{FF2B5EF4-FFF2-40B4-BE49-F238E27FC236}">
                <a16:creationId xmlns:a16="http://schemas.microsoft.com/office/drawing/2014/main" id="{6D5A2A26-3729-8BDC-9695-84F8945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765" y="888559"/>
            <a:ext cx="1044992" cy="25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70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74817" y="1851170"/>
            <a:ext cx="10370572" cy="398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Neem de 4 metaalschroeven    .</a:t>
            </a:r>
          </a:p>
          <a:p>
            <a:pPr marL="0" indent="0">
              <a:buNone/>
            </a:pPr>
            <a:r>
              <a:rPr lang="nl-NL" dirty="0"/>
              <a:t>- Draai alle onderdelen los van deze metaalschroeven. </a:t>
            </a:r>
            <a:br>
              <a:rPr lang="nl-NL" dirty="0"/>
            </a:br>
            <a:r>
              <a:rPr lang="nl-NL" dirty="0"/>
              <a:t>Sorteer alle onderdelen zoals op de foto.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2C25CC1-3021-E919-373B-9F00A253CEEB}"/>
              </a:ext>
            </a:extLst>
          </p:cNvPr>
          <p:cNvGrpSpPr/>
          <p:nvPr/>
        </p:nvGrpSpPr>
        <p:grpSpPr>
          <a:xfrm>
            <a:off x="6299861" y="1758344"/>
            <a:ext cx="698269" cy="698269"/>
            <a:chOff x="1845138" y="1966786"/>
            <a:chExt cx="698269" cy="698269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FFD722E-EBCD-7395-43E8-2D64EF03C066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0679B3CD-917B-F72F-7B15-387A91DE5B69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17" name="Afbeelding 16" descr="Afbeelding met tekst, keukenaccessoires, stamper&#10;&#10;Automatisch gegenereerde beschrijving">
            <a:extLst>
              <a:ext uri="{FF2B5EF4-FFF2-40B4-BE49-F238E27FC236}">
                <a16:creationId xmlns:a16="http://schemas.microsoft.com/office/drawing/2014/main" id="{7D205A09-F7DE-E61B-C251-133B6EB4C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9" t="7050" r="7934" b="5556"/>
          <a:stretch/>
        </p:blipFill>
        <p:spPr>
          <a:xfrm rot="16200000">
            <a:off x="7324898" y="2032461"/>
            <a:ext cx="2211186" cy="5993478"/>
          </a:xfrm>
          <a:prstGeom prst="rect">
            <a:avLst/>
          </a:prstGeom>
        </p:spPr>
      </p:pic>
      <p:pic>
        <p:nvPicPr>
          <p:cNvPr id="19" name="Afbeelding 18" descr="Afbeelding met schroeven, metaalwaren, bevestigingsmiddel, overdekt&#10;&#10;Automatisch gegenereerde beschrijving">
            <a:extLst>
              <a:ext uri="{FF2B5EF4-FFF2-40B4-BE49-F238E27FC236}">
                <a16:creationId xmlns:a16="http://schemas.microsoft.com/office/drawing/2014/main" id="{8AB775C3-17B2-0521-BE03-5A33852F5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28621" r="7734" b="21454"/>
          <a:stretch/>
        </p:blipFill>
        <p:spPr>
          <a:xfrm rot="16200000">
            <a:off x="602812" y="3845009"/>
            <a:ext cx="2542901" cy="2218983"/>
          </a:xfrm>
          <a:prstGeom prst="rect">
            <a:avLst/>
          </a:prstGeom>
        </p:spPr>
      </p:pic>
      <p:sp>
        <p:nvSpPr>
          <p:cNvPr id="20" name="Pijl: rechts 19">
            <a:extLst>
              <a:ext uri="{FF2B5EF4-FFF2-40B4-BE49-F238E27FC236}">
                <a16:creationId xmlns:a16="http://schemas.microsoft.com/office/drawing/2014/main" id="{58FC158B-3737-C203-CF3A-4ABA22011820}"/>
              </a:ext>
            </a:extLst>
          </p:cNvPr>
          <p:cNvSpPr/>
          <p:nvPr/>
        </p:nvSpPr>
        <p:spPr>
          <a:xfrm>
            <a:off x="3225338" y="4572000"/>
            <a:ext cx="1778924" cy="6650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FB769F24-6CA4-5911-50D2-C9A1E89B6871}"/>
              </a:ext>
            </a:extLst>
          </p:cNvPr>
          <p:cNvSpPr/>
          <p:nvPr/>
        </p:nvSpPr>
        <p:spPr>
          <a:xfrm>
            <a:off x="5697931" y="6309360"/>
            <a:ext cx="1783524" cy="3990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92CB"/>
                </a:solidFill>
              </a:rPr>
              <a:t>4 metaalschroeven</a:t>
            </a:r>
            <a:endParaRPr lang="nl-BE" sz="1400" dirty="0">
              <a:solidFill>
                <a:srgbClr val="0092CB"/>
              </a:solidFill>
            </a:endParaRP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B1EB30D6-1511-3602-4AAC-D65183FCF35A}"/>
              </a:ext>
            </a:extLst>
          </p:cNvPr>
          <p:cNvSpPr/>
          <p:nvPr/>
        </p:nvSpPr>
        <p:spPr>
          <a:xfrm>
            <a:off x="8573765" y="6309360"/>
            <a:ext cx="1009013" cy="3990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92CB"/>
                </a:solidFill>
              </a:rPr>
              <a:t>4 moeren</a:t>
            </a:r>
            <a:endParaRPr lang="nl-BE" sz="1400" dirty="0">
              <a:solidFill>
                <a:srgbClr val="0092CB"/>
              </a:solidFill>
            </a:endParaRP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6873793F-118C-E3C1-048E-1BEA587B7205}"/>
              </a:ext>
            </a:extLst>
          </p:cNvPr>
          <p:cNvSpPr/>
          <p:nvPr/>
        </p:nvSpPr>
        <p:spPr>
          <a:xfrm>
            <a:off x="10440835" y="6325986"/>
            <a:ext cx="1221037" cy="3990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92CB"/>
                </a:solidFill>
              </a:rPr>
              <a:t>4 dopmoeren</a:t>
            </a:r>
            <a:endParaRPr lang="nl-BE" sz="1400" dirty="0">
              <a:solidFill>
                <a:srgbClr val="0092CB"/>
              </a:solidFill>
            </a:endParaRP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1A3B8116-6F00-9063-E2CF-027DD4D23A98}"/>
              </a:ext>
            </a:extLst>
          </p:cNvPr>
          <p:cNvSpPr/>
          <p:nvPr/>
        </p:nvSpPr>
        <p:spPr>
          <a:xfrm>
            <a:off x="6194865" y="3416718"/>
            <a:ext cx="1783524" cy="3990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92CB"/>
                </a:solidFill>
              </a:rPr>
              <a:t>4 x afstandsbus</a:t>
            </a:r>
            <a:endParaRPr lang="nl-BE" sz="1400" dirty="0">
              <a:solidFill>
                <a:srgbClr val="0092CB"/>
              </a:solidFill>
            </a:endParaRP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B496E548-BDDB-62EC-8563-BCC86CBD87D0}"/>
              </a:ext>
            </a:extLst>
          </p:cNvPr>
          <p:cNvSpPr/>
          <p:nvPr/>
        </p:nvSpPr>
        <p:spPr>
          <a:xfrm>
            <a:off x="8610701" y="3382007"/>
            <a:ext cx="1034959" cy="3990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92CB"/>
                </a:solidFill>
              </a:rPr>
              <a:t>4 rondsels</a:t>
            </a:r>
            <a:endParaRPr lang="nl-BE" sz="1400" dirty="0">
              <a:solidFill>
                <a:srgbClr val="0092CB"/>
              </a:solidFill>
            </a:endParaRP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1457D79A-1EAC-18A6-604A-5F6CE87DC70B}"/>
              </a:ext>
            </a:extLst>
          </p:cNvPr>
          <p:cNvCxnSpPr/>
          <p:nvPr/>
        </p:nvCxnSpPr>
        <p:spPr>
          <a:xfrm flipH="1">
            <a:off x="6760103" y="5787376"/>
            <a:ext cx="33540" cy="62173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F0C8F399-DEE8-52A4-E164-31CF51FBC650}"/>
              </a:ext>
            </a:extLst>
          </p:cNvPr>
          <p:cNvCxnSpPr>
            <a:cxnSpLocks/>
          </p:cNvCxnSpPr>
          <p:nvPr/>
        </p:nvCxnSpPr>
        <p:spPr>
          <a:xfrm>
            <a:off x="8773631" y="5721592"/>
            <a:ext cx="243447" cy="68752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C4FF36C1-13BB-0BB5-7C84-080E09F804AD}"/>
              </a:ext>
            </a:extLst>
          </p:cNvPr>
          <p:cNvCxnSpPr>
            <a:cxnSpLocks/>
          </p:cNvCxnSpPr>
          <p:nvPr/>
        </p:nvCxnSpPr>
        <p:spPr>
          <a:xfrm flipH="1">
            <a:off x="10569992" y="5600339"/>
            <a:ext cx="580617" cy="80877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6ECE163-BFA2-E6CC-CD84-A9DCF475B4A5}"/>
              </a:ext>
            </a:extLst>
          </p:cNvPr>
          <p:cNvCxnSpPr>
            <a:cxnSpLocks/>
          </p:cNvCxnSpPr>
          <p:nvPr/>
        </p:nvCxnSpPr>
        <p:spPr>
          <a:xfrm>
            <a:off x="7755775" y="3661626"/>
            <a:ext cx="349134" cy="39498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6BF64A36-611B-F0B7-1EBF-A11C443FE7FB}"/>
              </a:ext>
            </a:extLst>
          </p:cNvPr>
          <p:cNvCxnSpPr>
            <a:cxnSpLocks/>
          </p:cNvCxnSpPr>
          <p:nvPr/>
        </p:nvCxnSpPr>
        <p:spPr>
          <a:xfrm>
            <a:off x="8987402" y="3691402"/>
            <a:ext cx="349134" cy="39498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E9D76942-9C74-1915-9B8B-44D59089A935}"/>
              </a:ext>
            </a:extLst>
          </p:cNvPr>
          <p:cNvCxnSpPr>
            <a:cxnSpLocks/>
          </p:cNvCxnSpPr>
          <p:nvPr/>
        </p:nvCxnSpPr>
        <p:spPr>
          <a:xfrm>
            <a:off x="7908175" y="3814026"/>
            <a:ext cx="349134" cy="39498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048FBFCD-E42A-DD77-C35E-EA8E72CAEB5F}"/>
              </a:ext>
            </a:extLst>
          </p:cNvPr>
          <p:cNvSpPr/>
          <p:nvPr/>
        </p:nvSpPr>
        <p:spPr>
          <a:xfrm>
            <a:off x="10131711" y="3385045"/>
            <a:ext cx="912535" cy="3990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92CB"/>
                </a:solidFill>
              </a:rPr>
              <a:t>4 veren</a:t>
            </a:r>
            <a:endParaRPr lang="nl-BE" sz="1400" dirty="0">
              <a:solidFill>
                <a:srgbClr val="0092CB"/>
              </a:solidFill>
            </a:endParaRPr>
          </a:p>
        </p:txBody>
      </p: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CB700322-F4C2-05F8-2AB1-B59F905A335B}"/>
              </a:ext>
            </a:extLst>
          </p:cNvPr>
          <p:cNvCxnSpPr>
            <a:cxnSpLocks/>
          </p:cNvCxnSpPr>
          <p:nvPr/>
        </p:nvCxnSpPr>
        <p:spPr>
          <a:xfrm flipH="1">
            <a:off x="10440835" y="3691402"/>
            <a:ext cx="295841" cy="32011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04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39443" y="1585163"/>
            <a:ext cx="5546829" cy="398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 Schuif de metaalschroeven door de geboorde gaten.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83E28D-91E4-7313-F69A-8D20C46F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51" y="1906438"/>
            <a:ext cx="2632784" cy="22412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3313D04-DFA4-A2EC-5F96-A0E3D278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5" y="4076877"/>
            <a:ext cx="2955462" cy="2781123"/>
          </a:xfrm>
          <a:prstGeom prst="rect">
            <a:avLst/>
          </a:prstGeom>
        </p:spPr>
      </p:pic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0FCC94DD-8C3D-A8B3-7957-2C07CC323198}"/>
              </a:ext>
            </a:extLst>
          </p:cNvPr>
          <p:cNvSpPr txBox="1">
            <a:spLocks/>
          </p:cNvSpPr>
          <p:nvPr/>
        </p:nvSpPr>
        <p:spPr>
          <a:xfrm>
            <a:off x="6096000" y="5467438"/>
            <a:ext cx="4974716" cy="1683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50D886-6025-8905-0B02-8EDA9EE9D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99" y="540592"/>
            <a:ext cx="4431453" cy="23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3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7EF065A-3B1F-4864-5BB4-85FBC88B1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16"/>
          <a:stretch/>
        </p:blipFill>
        <p:spPr>
          <a:xfrm>
            <a:off x="614213" y="2874985"/>
            <a:ext cx="5030481" cy="27512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61781" y="2199737"/>
            <a:ext cx="6593607" cy="1541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Plaats het samengestelde deel vlak op de rand van een tafel, zoals op de afbeelding.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E12061-3574-F534-1D6C-C91718E857FF}"/>
              </a:ext>
            </a:extLst>
          </p:cNvPr>
          <p:cNvSpPr txBox="1"/>
          <p:nvPr/>
        </p:nvSpPr>
        <p:spPr>
          <a:xfrm>
            <a:off x="614213" y="5191299"/>
            <a:ext cx="60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tafel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4407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0FCC94DD-8C3D-A8B3-7957-2C07CC323198}"/>
              </a:ext>
            </a:extLst>
          </p:cNvPr>
          <p:cNvSpPr txBox="1">
            <a:spLocks/>
          </p:cNvSpPr>
          <p:nvPr/>
        </p:nvSpPr>
        <p:spPr>
          <a:xfrm>
            <a:off x="5541137" y="1864544"/>
            <a:ext cx="5988616" cy="1708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Schuif de 4 houten blokjes </a:t>
            </a:r>
            <a:r>
              <a:rPr lang="nl-NL" dirty="0">
                <a:sym typeface="Wingdings" panose="05000000000000000000" pitchFamily="2" charset="2"/>
              </a:rPr>
              <a:t> over de metaalschroeven.</a:t>
            </a:r>
            <a:r>
              <a:rPr lang="nl-NL" dirty="0"/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D8424AF-C6E7-4935-B13A-C7773E057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82"/>
          <a:stretch/>
        </p:blipFill>
        <p:spPr>
          <a:xfrm>
            <a:off x="239527" y="1374076"/>
            <a:ext cx="3711371" cy="268896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6519911-AEC5-793B-0BB1-DF6594E96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9" b="10238"/>
          <a:stretch/>
        </p:blipFill>
        <p:spPr>
          <a:xfrm>
            <a:off x="3999782" y="3620130"/>
            <a:ext cx="4009437" cy="29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19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3925A31-922A-3280-2B88-64169A72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526" y="3675612"/>
            <a:ext cx="3950550" cy="31823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90756" y="1906438"/>
            <a:ext cx="4701552" cy="44777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3800" dirty="0"/>
              <a:t>- Plaats de MDF-plaat </a:t>
            </a:r>
            <a:r>
              <a:rPr lang="nl-NL" sz="3800" dirty="0">
                <a:sym typeface="Wingdings" panose="05000000000000000000" pitchFamily="2" charset="2"/>
              </a:rPr>
              <a:t></a:t>
            </a:r>
            <a:r>
              <a:rPr lang="nl-NL" sz="3800" dirty="0"/>
              <a:t> met uitfrezing en uitsparing boven op de metaalschroeven.</a:t>
            </a:r>
          </a:p>
          <a:p>
            <a:pPr marL="0" indent="0">
              <a:buNone/>
            </a:pPr>
            <a:endParaRPr lang="nl-NL" sz="3800" dirty="0"/>
          </a:p>
          <a:p>
            <a:pPr marL="0" indent="0">
              <a:buNone/>
            </a:pPr>
            <a:r>
              <a:rPr lang="nl-NL" sz="3800" dirty="0"/>
              <a:t>- </a:t>
            </a:r>
            <a:r>
              <a:rPr lang="nl-NL" sz="3800" dirty="0">
                <a:solidFill>
                  <a:srgbClr val="FF0000"/>
                </a:solidFill>
              </a:rPr>
              <a:t>OPGELET</a:t>
            </a:r>
            <a:r>
              <a:rPr lang="nl-NL" sz="3800" dirty="0"/>
              <a:t>: zorg dat de </a:t>
            </a:r>
            <a:r>
              <a:rPr lang="nl-NL" sz="3800" dirty="0" err="1"/>
              <a:t>uitfrezing</a:t>
            </a:r>
            <a:r>
              <a:rPr lang="nl-NL" sz="3800" dirty="0"/>
              <a:t> aan de onderkant aan de kant van de batterij zit.</a:t>
            </a:r>
          </a:p>
          <a:p>
            <a:pPr marL="0" indent="0">
              <a:buNone/>
            </a:pPr>
            <a:endParaRPr lang="nl-NL" sz="3800" dirty="0"/>
          </a:p>
          <a:p>
            <a:pPr marL="0" indent="0">
              <a:buNone/>
            </a:pPr>
            <a:r>
              <a:rPr lang="nl-NL" sz="3800" dirty="0"/>
              <a:t>- Schuif de MDF-plaat </a:t>
            </a:r>
            <a:r>
              <a:rPr lang="nl-NL" sz="3800" dirty="0">
                <a:sym typeface="Wingdings" panose="05000000000000000000" pitchFamily="2" charset="2"/>
              </a:rPr>
              <a:t> voorzichtig over de metaalschroeven.</a:t>
            </a:r>
          </a:p>
          <a:p>
            <a:pPr marL="0" indent="0">
              <a:buNone/>
            </a:pPr>
            <a:r>
              <a:rPr lang="nl-NL" sz="3800" dirty="0">
                <a:sym typeface="Wingdings" panose="05000000000000000000" pitchFamily="2" charset="2"/>
              </a:rPr>
              <a:t>- Duw voorzichtig de kabeltjes van de lampjes mooi op hun plaats. </a:t>
            </a:r>
            <a:endParaRPr lang="nl-NL" sz="7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977712-EBD7-2846-3BDA-23131543C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4" y="1381464"/>
            <a:ext cx="3255489" cy="26033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F5E462-83FC-1021-A5AA-A13EFE63F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" t="50872" r="50000" b="5267"/>
          <a:stretch/>
        </p:blipFill>
        <p:spPr>
          <a:xfrm>
            <a:off x="6342880" y="3269238"/>
            <a:ext cx="820327" cy="735956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94EEECAA-E89F-2A50-D864-F495D9899F34}"/>
              </a:ext>
            </a:extLst>
          </p:cNvPr>
          <p:cNvSpPr/>
          <p:nvPr/>
        </p:nvSpPr>
        <p:spPr>
          <a:xfrm>
            <a:off x="2668385" y="1512916"/>
            <a:ext cx="1296786" cy="12967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1BFC57E-0275-3D08-EDDB-7B2B7055A0DD}"/>
              </a:ext>
            </a:extLst>
          </p:cNvPr>
          <p:cNvCxnSpPr>
            <a:stCxn id="12" idx="5"/>
          </p:cNvCxnSpPr>
          <p:nvPr/>
        </p:nvCxnSpPr>
        <p:spPr>
          <a:xfrm>
            <a:off x="3775261" y="2619792"/>
            <a:ext cx="3531626" cy="67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3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7345" y="3620585"/>
            <a:ext cx="6123029" cy="1423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Schuif elke afstandsbus over een metaalschroef.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A80203-E818-CF82-EA4B-C51FD9BD1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94" y="1690688"/>
            <a:ext cx="5354979" cy="401474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2B8650-7A08-F9A5-5587-4B925B8C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547" y="397512"/>
            <a:ext cx="4431453" cy="23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89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36030" y="3004545"/>
            <a:ext cx="5857021" cy="3121935"/>
          </a:xfrm>
        </p:spPr>
        <p:txBody>
          <a:bodyPr>
            <a:normAutofit fontScale="92500" lnSpcReduction="10000"/>
          </a:bodyPr>
          <a:lstStyle/>
          <a:p>
            <a:pPr>
              <a:buFont typeface="Tahoma" panose="020B0604030504040204" pitchFamily="34" charset="0"/>
              <a:buChar char="-"/>
            </a:pPr>
            <a:r>
              <a:rPr lang="nl-NL" dirty="0"/>
              <a:t>Schroef/draai de moeren op de metaalschroeven. </a:t>
            </a:r>
          </a:p>
          <a:p>
            <a:pPr>
              <a:buFont typeface="Tahoma" panose="020B0604030504040204" pitchFamily="34" charset="0"/>
              <a:buChar char="-"/>
            </a:pPr>
            <a:r>
              <a:rPr lang="nl-NL" dirty="0"/>
              <a:t>Vooraleer je de moeren goed vast schroeft controleer je of alle onderdelen correct op hun plaats zitten: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Metaalschroeven helemaal doorgeschoven?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Houten blokje mooi recht?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4B0AFAB-0EDB-E9C1-AAD6-91157175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7"/>
          <a:stretch/>
        </p:blipFill>
        <p:spPr>
          <a:xfrm>
            <a:off x="356836" y="1631094"/>
            <a:ext cx="4642150" cy="378049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212714C-ED75-E8F1-37B0-1D9C85FF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547" y="397512"/>
            <a:ext cx="4431453" cy="23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74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7754" y="2077876"/>
            <a:ext cx="4564306" cy="110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Vergeet niet om goed aan te spannen.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C699CD8-7981-E45C-E227-0F8B6E83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2" y="1354811"/>
            <a:ext cx="5108891" cy="3889585"/>
          </a:xfrm>
          <a:prstGeom prst="rect">
            <a:avLst/>
          </a:prstGeom>
        </p:spPr>
      </p:pic>
      <p:pic>
        <p:nvPicPr>
          <p:cNvPr id="14" name="Afbeelding 13" descr="Afbeelding met staal, hout, metaal, gebouw&#10;&#10;Automatisch gegenereerde beschrijving">
            <a:extLst>
              <a:ext uri="{FF2B5EF4-FFF2-40B4-BE49-F238E27FC236}">
                <a16:creationId xmlns:a16="http://schemas.microsoft.com/office/drawing/2014/main" id="{1B453A3F-FE7B-D85B-8210-29FF6EF0A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40049" r="58648"/>
          <a:stretch/>
        </p:blipFill>
        <p:spPr>
          <a:xfrm rot="5400000">
            <a:off x="7974162" y="2661126"/>
            <a:ext cx="2651490" cy="382792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FB2271B-8D92-BD23-A309-6A97D7876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" t="50872" r="50000" b="5267"/>
          <a:stretch/>
        </p:blipFill>
        <p:spPr>
          <a:xfrm>
            <a:off x="6096000" y="2155333"/>
            <a:ext cx="820327" cy="73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7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61781" y="2216989"/>
            <a:ext cx="7030527" cy="1212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Plaats de MDF-plaat met uitholling </a:t>
            </a:r>
            <a:r>
              <a:rPr lang="nl-NL" dirty="0">
                <a:sym typeface="Wingdings" panose="05000000000000000000" pitchFamily="2" charset="2"/>
              </a:rPr>
              <a:t> </a:t>
            </a:r>
            <a:r>
              <a:rPr lang="nl-NL" dirty="0"/>
              <a:t>boven de metaalschroeven.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0FCC94DD-8C3D-A8B3-7957-2C07CC323198}"/>
              </a:ext>
            </a:extLst>
          </p:cNvPr>
          <p:cNvSpPr txBox="1">
            <a:spLocks/>
          </p:cNvSpPr>
          <p:nvPr/>
        </p:nvSpPr>
        <p:spPr>
          <a:xfrm>
            <a:off x="7867290" y="4123427"/>
            <a:ext cx="4036535" cy="2369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Schuif de MDF-plaat</a:t>
            </a:r>
            <a:r>
              <a:rPr lang="nl-NL" dirty="0">
                <a:sym typeface="Wingdings" panose="05000000000000000000" pitchFamily="2" charset="2"/>
              </a:rPr>
              <a:t>  m</a:t>
            </a:r>
            <a:r>
              <a:rPr lang="nl-NL" dirty="0"/>
              <a:t>etaalschroeven tot aan de moeren.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CE855E-5AFB-8878-C506-4BD440088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" r="7444" b="4085"/>
          <a:stretch/>
        </p:blipFill>
        <p:spPr>
          <a:xfrm>
            <a:off x="158151" y="1342577"/>
            <a:ext cx="3970667" cy="352272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BAC1579-F1C9-FC60-73D7-D363EAAD4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8" b="6248"/>
          <a:stretch/>
        </p:blipFill>
        <p:spPr>
          <a:xfrm>
            <a:off x="4079854" y="3392385"/>
            <a:ext cx="3833264" cy="30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1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0FCC94DD-8C3D-A8B3-7957-2C07CC323198}"/>
              </a:ext>
            </a:extLst>
          </p:cNvPr>
          <p:cNvSpPr txBox="1">
            <a:spLocks/>
          </p:cNvSpPr>
          <p:nvPr/>
        </p:nvSpPr>
        <p:spPr>
          <a:xfrm>
            <a:off x="6259484" y="3715789"/>
            <a:ext cx="5420100" cy="166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Schuif de rondsels over de metaalschroeven tot tegen de MDF-plaat </a:t>
            </a:r>
            <a:r>
              <a:rPr lang="nl-NL" dirty="0">
                <a:sym typeface="Wingdings" panose="05000000000000000000" pitchFamily="2" charset="2"/>
              </a:rPr>
              <a:t>. 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52847E9-A4A4-872D-6027-3FEE091B4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0" t="3079" b="3443"/>
          <a:stretch/>
        </p:blipFill>
        <p:spPr>
          <a:xfrm>
            <a:off x="613259" y="1906438"/>
            <a:ext cx="5143571" cy="3987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AE285D-679A-D33A-67FF-ACA46DF3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547" y="397512"/>
            <a:ext cx="4431453" cy="23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3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Inhoud van de goodiebag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1829" y="1902220"/>
            <a:ext cx="6421079" cy="39878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houten blokjes met boring, 4 stuks </a:t>
            </a:r>
            <a:r>
              <a:rPr lang="nl-NL" dirty="0">
                <a:sym typeface="Wingdings" panose="05000000000000000000" pitchFamily="2" charset="2"/>
              </a:rPr>
              <a:t></a:t>
            </a:r>
            <a:endParaRPr lang="nl-NL" dirty="0"/>
          </a:p>
          <a:p>
            <a:r>
              <a:rPr lang="nl-NL" dirty="0"/>
              <a:t>metaalschroef M4 x 70, 4 stuks </a:t>
            </a:r>
          </a:p>
          <a:p>
            <a:r>
              <a:rPr lang="nl-NL" dirty="0"/>
              <a:t>metaalschroef M4 x 12, 2 stuks </a:t>
            </a:r>
            <a:r>
              <a:rPr lang="nl-NL" dirty="0">
                <a:sym typeface="Wingdings" panose="05000000000000000000" pitchFamily="2" charset="2"/>
              </a:rPr>
              <a:t></a:t>
            </a:r>
            <a:endParaRPr lang="nl-NL" dirty="0"/>
          </a:p>
          <a:p>
            <a:r>
              <a:rPr lang="nl-NL" dirty="0"/>
              <a:t>afstandsbus, 4 stuks </a:t>
            </a:r>
          </a:p>
          <a:p>
            <a:r>
              <a:rPr lang="nl-NL" dirty="0"/>
              <a:t>moer M4, 6 stuks </a:t>
            </a:r>
            <a:r>
              <a:rPr lang="nl-NL" dirty="0">
                <a:sym typeface="Wingdings" panose="05000000000000000000" pitchFamily="2" charset="2"/>
              </a:rPr>
              <a:t>    en </a:t>
            </a:r>
            <a:endParaRPr lang="nl-NL" dirty="0"/>
          </a:p>
          <a:p>
            <a:r>
              <a:rPr lang="nl-NL" dirty="0"/>
              <a:t>rondsel M4, 4 stuks </a:t>
            </a:r>
          </a:p>
          <a:p>
            <a:r>
              <a:rPr lang="nl-NL" dirty="0"/>
              <a:t>veer, 4 stuks </a:t>
            </a:r>
          </a:p>
          <a:p>
            <a:r>
              <a:rPr lang="nl-NL" dirty="0"/>
              <a:t>dopmoer, 4 stuks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AD66AF9-EFFD-2CFB-63D1-BE73776BAD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41850" y="1558608"/>
            <a:ext cx="1343259" cy="4434256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A7F325F8-3EEA-1321-FD31-A3570A59C82B}"/>
              </a:ext>
            </a:extLst>
          </p:cNvPr>
          <p:cNvGrpSpPr/>
          <p:nvPr/>
        </p:nvGrpSpPr>
        <p:grpSpPr>
          <a:xfrm>
            <a:off x="7226775" y="6159731"/>
            <a:ext cx="698269" cy="698269"/>
            <a:chOff x="1845138" y="1966786"/>
            <a:chExt cx="698269" cy="69826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73395749-51C5-F7B0-D5E9-198D89B00BC9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93AC5348-CFB3-EC2F-3357-8641ED997400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0386996D-E52F-0966-A181-794B94A1AB07}"/>
              </a:ext>
            </a:extLst>
          </p:cNvPr>
          <p:cNvGrpSpPr/>
          <p:nvPr/>
        </p:nvGrpSpPr>
        <p:grpSpPr>
          <a:xfrm>
            <a:off x="10526397" y="2237778"/>
            <a:ext cx="698269" cy="698269"/>
            <a:chOff x="1845138" y="1966786"/>
            <a:chExt cx="698269" cy="698269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CF3045C8-B304-7DBA-DDBA-F8158F2947CB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97433F26-3968-AFD1-0E91-7B1C00C6DE38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C1E67C6-AD00-845E-86E3-22902E06D56C}"/>
              </a:ext>
            </a:extLst>
          </p:cNvPr>
          <p:cNvGrpSpPr/>
          <p:nvPr/>
        </p:nvGrpSpPr>
        <p:grpSpPr>
          <a:xfrm>
            <a:off x="8847226" y="3164599"/>
            <a:ext cx="698269" cy="698269"/>
            <a:chOff x="1845138" y="1966786"/>
            <a:chExt cx="698269" cy="698269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52F4E06A-D700-6D96-B9CA-5BB5E99C0F03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43EFA9D-5C3A-61DB-DD5C-F537FD28C54E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54D69EB1-D70D-F9C3-22F3-C8CC24F15FB6}"/>
              </a:ext>
            </a:extLst>
          </p:cNvPr>
          <p:cNvGrpSpPr/>
          <p:nvPr/>
        </p:nvGrpSpPr>
        <p:grpSpPr>
          <a:xfrm>
            <a:off x="8397493" y="3621802"/>
            <a:ext cx="698269" cy="698269"/>
            <a:chOff x="1845138" y="1966786"/>
            <a:chExt cx="698269" cy="698269"/>
          </a:xfrm>
        </p:grpSpPr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51719CE1-1743-AB20-1BC5-C7C452EE6400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5E10F5E-1828-CF3A-82AC-FF9E7DFCE17C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95C0AA0E-9ECB-9098-9BF1-B1D230D59B73}"/>
              </a:ext>
            </a:extLst>
          </p:cNvPr>
          <p:cNvGrpSpPr/>
          <p:nvPr/>
        </p:nvGrpSpPr>
        <p:grpSpPr>
          <a:xfrm>
            <a:off x="8660676" y="4094221"/>
            <a:ext cx="698269" cy="698269"/>
            <a:chOff x="1845138" y="1966786"/>
            <a:chExt cx="698269" cy="698269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33A76F74-F4ED-9E6A-3D4B-CAEC0C422D19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0E08D671-EC2A-A67B-DCE4-0BAAB62FCCF2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ADBAFF37-7A87-BDA6-28A2-6D6DFCA97E6E}"/>
              </a:ext>
            </a:extLst>
          </p:cNvPr>
          <p:cNvGrpSpPr/>
          <p:nvPr/>
        </p:nvGrpSpPr>
        <p:grpSpPr>
          <a:xfrm>
            <a:off x="7630511" y="4588003"/>
            <a:ext cx="698269" cy="698269"/>
            <a:chOff x="1845138" y="1966786"/>
            <a:chExt cx="698269" cy="698269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D713DA2-2AA0-0B7F-8ACD-2F543041673A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FB2740EA-49BE-3CCB-7C1C-EFB0F8407CCB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1AE7B8A-83A5-6C55-1798-B0230DAB9C6F}"/>
              </a:ext>
            </a:extLst>
          </p:cNvPr>
          <p:cNvGrpSpPr/>
          <p:nvPr/>
        </p:nvGrpSpPr>
        <p:grpSpPr>
          <a:xfrm>
            <a:off x="8355642" y="5060421"/>
            <a:ext cx="698269" cy="698269"/>
            <a:chOff x="1845138" y="1966786"/>
            <a:chExt cx="698269" cy="698269"/>
          </a:xfrm>
        </p:grpSpPr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2D1C2F5-8C09-6AE7-DB65-DDB3046500CA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628C5678-C12C-8279-9CF2-43AA87D542D5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12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1452EAA8-BFA5-4873-793E-35B031BA678A}"/>
              </a:ext>
            </a:extLst>
          </p:cNvPr>
          <p:cNvSpPr txBox="1"/>
          <p:nvPr/>
        </p:nvSpPr>
        <p:spPr>
          <a:xfrm>
            <a:off x="7750476" y="6308209"/>
            <a:ext cx="428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samenstelling van verschillende onderdelen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555911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0FCC94DD-8C3D-A8B3-7957-2C07CC323198}"/>
              </a:ext>
            </a:extLst>
          </p:cNvPr>
          <p:cNvSpPr txBox="1">
            <a:spLocks/>
          </p:cNvSpPr>
          <p:nvPr/>
        </p:nvSpPr>
        <p:spPr>
          <a:xfrm>
            <a:off x="6946773" y="3162130"/>
            <a:ext cx="4499852" cy="2516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- Schuif over elke metaalschroef een veer tot aan de MDF-plaat </a:t>
            </a:r>
            <a:r>
              <a:rPr lang="nl-NL" dirty="0">
                <a:sym typeface="Wingdings" panose="05000000000000000000" pitchFamily="2" charset="2"/>
              </a:rPr>
              <a:t>. De brede kant van de veer zit onderaan. 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C60F6F8-9A2B-BAE5-4A8F-218E2188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3" y="1690687"/>
            <a:ext cx="5065423" cy="414231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8D7BD4E-D826-D08A-92DB-90095A293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547" y="397512"/>
            <a:ext cx="4431453" cy="23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5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F5E462-83FC-1021-A5AA-A13EFE63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" t="50872" r="50000" b="5267"/>
          <a:stretch/>
        </p:blipFill>
        <p:spPr>
          <a:xfrm>
            <a:off x="10092906" y="4110800"/>
            <a:ext cx="1783941" cy="16004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57E4EE-AD6D-CAB8-E9A8-CC0FF45EE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5"/>
          <a:stretch/>
        </p:blipFill>
        <p:spPr>
          <a:xfrm>
            <a:off x="1074279" y="2098257"/>
            <a:ext cx="3673624" cy="2955893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57005" y="4037162"/>
            <a:ext cx="4641010" cy="1768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- Plaats de dopmoeren op de metaalschroeven en draai deze volledig vast.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A0F310D-256D-856A-4FA6-56528829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88" y="1268605"/>
            <a:ext cx="4431453" cy="23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39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F5E462-83FC-1021-A5AA-A13EFE63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t="50872" r="52031" b="5267"/>
          <a:stretch/>
        </p:blipFill>
        <p:spPr>
          <a:xfrm>
            <a:off x="3646596" y="4941615"/>
            <a:ext cx="1356725" cy="13255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89F2DB-9BA3-54FE-E1E8-176FF434D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2" r="2231"/>
          <a:stretch/>
        </p:blipFill>
        <p:spPr>
          <a:xfrm>
            <a:off x="7121472" y="1381489"/>
            <a:ext cx="4023145" cy="329299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03321" y="5020574"/>
            <a:ext cx="6873526" cy="1397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FF0000"/>
                </a:solidFill>
              </a:rPr>
              <a:t>Opgelet</a:t>
            </a:r>
            <a:r>
              <a:rPr lang="nl-NL" sz="2400" dirty="0"/>
              <a:t>: dopmoeren goed vastdraaien. </a:t>
            </a:r>
          </a:p>
          <a:p>
            <a:pPr marL="0" indent="0">
              <a:buNone/>
            </a:pPr>
            <a:r>
              <a:rPr lang="nl-NL" sz="2400" dirty="0"/>
              <a:t>TIP: schuif de veer iets naar beneden tijdens het vastschroeven.  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Afbeelding 3" descr="Afbeelding met timmerhout, Plank, gereedschap, staal&#10;&#10;Automatisch gegenereerde beschrijving">
            <a:extLst>
              <a:ext uri="{FF2B5EF4-FFF2-40B4-BE49-F238E27FC236}">
                <a16:creationId xmlns:a16="http://schemas.microsoft.com/office/drawing/2014/main" id="{E92022E9-7E0D-F83B-9696-94158078B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6"/>
          <a:stretch/>
        </p:blipFill>
        <p:spPr>
          <a:xfrm rot="5400000">
            <a:off x="1991289" y="1216237"/>
            <a:ext cx="2691749" cy="393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0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65012BF-CA7D-9D93-01CF-866D6AF2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83" y="2139342"/>
            <a:ext cx="3886290" cy="381183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5DA3D1-49FD-26ED-5203-8A4C2F984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023" y="1929767"/>
            <a:ext cx="6127011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6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4C1F72-34B0-57E1-3D47-9B89E53D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227" y="637886"/>
            <a:ext cx="2324424" cy="17718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A4AD31-8DD9-75C3-0459-F7DE75D6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2"/>
          <a:stretch/>
        </p:blipFill>
        <p:spPr>
          <a:xfrm>
            <a:off x="186279" y="1523835"/>
            <a:ext cx="5753078" cy="41092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9C19FC-3CF8-2720-E9E5-7C3234248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3" t="11525" r="2364" b="5712"/>
          <a:stretch/>
        </p:blipFill>
        <p:spPr>
          <a:xfrm>
            <a:off x="6096000" y="3341534"/>
            <a:ext cx="5497902" cy="315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7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0886" y="2365470"/>
            <a:ext cx="7332453" cy="3383951"/>
          </a:xfrm>
        </p:spPr>
        <p:txBody>
          <a:bodyPr>
            <a:normAutofit/>
          </a:bodyPr>
          <a:lstStyle/>
          <a:p>
            <a:r>
              <a:rPr lang="nl-NL" dirty="0"/>
              <a:t>MDF 6 mm, met uitfrezing en uitsparing </a:t>
            </a:r>
            <a:r>
              <a:rPr lang="nl-NL" dirty="0">
                <a:sym typeface="Wingdings" panose="05000000000000000000" pitchFamily="2" charset="2"/>
              </a:rPr>
              <a:t></a:t>
            </a:r>
            <a:endParaRPr lang="nl-NL" dirty="0"/>
          </a:p>
          <a:p>
            <a:endParaRPr lang="nl-NL" sz="800" dirty="0"/>
          </a:p>
          <a:p>
            <a:r>
              <a:rPr lang="nl-NL" dirty="0"/>
              <a:t>MDF 6mm, met uitholling </a:t>
            </a:r>
            <a:r>
              <a:rPr lang="nl-NL" dirty="0">
                <a:sym typeface="Wingdings" panose="05000000000000000000" pitchFamily="2" charset="2"/>
              </a:rPr>
              <a:t></a:t>
            </a:r>
            <a:endParaRPr lang="nl-NL" sz="800" dirty="0"/>
          </a:p>
          <a:p>
            <a:endParaRPr lang="nl-NL" sz="1100" dirty="0"/>
          </a:p>
          <a:p>
            <a:r>
              <a:rPr lang="nl-NL" dirty="0"/>
              <a:t>MDF 6 mm, met 2 uitgefreesde hoeken </a:t>
            </a:r>
            <a:r>
              <a:rPr lang="nl-NL" dirty="0">
                <a:sym typeface="Wingdings" panose="05000000000000000000" pitchFamily="2" charset="2"/>
              </a:rPr>
              <a:t></a:t>
            </a:r>
            <a:endParaRPr lang="nl-NL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4EA49EC9-350E-2FDD-B0B2-F95185E826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889" y="1342259"/>
            <a:ext cx="3908077" cy="464084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E37A7FA-2FE6-FF1D-47DF-C65B41E6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590651" cy="1325563"/>
          </a:xfrm>
        </p:spPr>
        <p:txBody>
          <a:bodyPr>
            <a:normAutofit/>
          </a:bodyPr>
          <a:lstStyle/>
          <a:p>
            <a:r>
              <a:rPr lang="nl-NL" dirty="0"/>
              <a:t>Inhoud van de goodiebag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340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6498" y="2352766"/>
            <a:ext cx="7482018" cy="38149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geplooide plaat met vierkante uitsparing </a:t>
            </a:r>
            <a:r>
              <a:rPr lang="nl-NL" dirty="0">
                <a:sym typeface="Wingdings" panose="05000000000000000000" pitchFamily="2" charset="2"/>
              </a:rPr>
              <a:t></a:t>
            </a: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geplooide plaat met </a:t>
            </a:r>
            <a:r>
              <a:rPr lang="nl-NL" dirty="0" err="1"/>
              <a:t>infrezing</a:t>
            </a:r>
            <a:r>
              <a:rPr lang="nl-NL" dirty="0"/>
              <a:t> Sint-Paulus </a:t>
            </a:r>
            <a:endParaRPr lang="nl-NL" sz="900" dirty="0"/>
          </a:p>
          <a:p>
            <a:pPr>
              <a:lnSpc>
                <a:spcPct val="150000"/>
              </a:lnSpc>
            </a:pPr>
            <a:r>
              <a:rPr lang="nl-NL" dirty="0"/>
              <a:t>afgeknotte transparante piramide in kunststof </a:t>
            </a:r>
            <a:r>
              <a:rPr lang="nl-NL" dirty="0">
                <a:sym typeface="Wingdings" panose="05000000000000000000" pitchFamily="2" charset="2"/>
              </a:rPr>
              <a:t>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169F684-6D64-12A8-7065-5F1E7B6304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43" r="5235"/>
          <a:stretch/>
        </p:blipFill>
        <p:spPr>
          <a:xfrm>
            <a:off x="411169" y="1991476"/>
            <a:ext cx="3769567" cy="39878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843D39F-5AA6-C7BF-699B-CBD06A5F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590651" cy="1325563"/>
          </a:xfrm>
        </p:spPr>
        <p:txBody>
          <a:bodyPr>
            <a:normAutofit/>
          </a:bodyPr>
          <a:lstStyle/>
          <a:p>
            <a:r>
              <a:rPr lang="nl-NL" dirty="0"/>
              <a:t>Inhoud van de goodiebag</a:t>
            </a:r>
            <a:endParaRPr lang="nl-BE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FB61AB0-A6E7-6FF7-B97A-2E45143CCC35}"/>
              </a:ext>
            </a:extLst>
          </p:cNvPr>
          <p:cNvGrpSpPr/>
          <p:nvPr/>
        </p:nvGrpSpPr>
        <p:grpSpPr>
          <a:xfrm>
            <a:off x="11191414" y="3190515"/>
            <a:ext cx="698269" cy="698269"/>
            <a:chOff x="1845138" y="1966786"/>
            <a:chExt cx="698269" cy="698269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3E238BD7-2C36-42B3-8093-3E80800FB929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580BAC1A-022C-570E-82FC-A83CD83410E5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11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73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2538" y="1906438"/>
            <a:ext cx="5579681" cy="3814989"/>
          </a:xfrm>
        </p:spPr>
        <p:txBody>
          <a:bodyPr>
            <a:normAutofit/>
          </a:bodyPr>
          <a:lstStyle/>
          <a:p>
            <a:r>
              <a:rPr lang="nl-NL" dirty="0"/>
              <a:t>Batterij </a:t>
            </a:r>
            <a:r>
              <a:rPr lang="nl-NL" dirty="0">
                <a:sym typeface="Wingdings" panose="05000000000000000000" pitchFamily="2" charset="2"/>
              </a:rPr>
              <a:t></a:t>
            </a:r>
            <a:endParaRPr lang="nl-NL" dirty="0"/>
          </a:p>
          <a:p>
            <a:endParaRPr lang="nl-NL" dirty="0"/>
          </a:p>
          <a:p>
            <a:r>
              <a:rPr lang="nl-NL" dirty="0"/>
              <a:t>batterijcontact, 2 lampjes met     schakelaar </a:t>
            </a:r>
          </a:p>
          <a:p>
            <a:endParaRPr lang="nl-NL" sz="900" dirty="0"/>
          </a:p>
          <a:p>
            <a:endParaRPr lang="nl-NL" sz="900" dirty="0"/>
          </a:p>
          <a:p>
            <a:endParaRPr lang="nl-NL" sz="900" dirty="0"/>
          </a:p>
          <a:p>
            <a:r>
              <a:rPr lang="nl-NL" dirty="0"/>
              <a:t>lamphouders, 2 stuks </a:t>
            </a:r>
            <a:r>
              <a:rPr lang="nl-NL" dirty="0">
                <a:sym typeface="Wingdings" panose="05000000000000000000" pitchFamily="2" charset="2"/>
              </a:rPr>
              <a:t>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DBD1A8-3537-4A7C-85BE-12420FC60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6" t="6762" r="6392"/>
          <a:stretch/>
        </p:blipFill>
        <p:spPr>
          <a:xfrm>
            <a:off x="839788" y="1906438"/>
            <a:ext cx="5107953" cy="463718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D8157D2-E353-BFFE-BF12-CBF12007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590651" cy="1325563"/>
          </a:xfrm>
        </p:spPr>
        <p:txBody>
          <a:bodyPr>
            <a:normAutofit/>
          </a:bodyPr>
          <a:lstStyle/>
          <a:p>
            <a:r>
              <a:rPr lang="nl-NL" dirty="0"/>
              <a:t>Inhoud van de goodiebag</a:t>
            </a:r>
            <a:endParaRPr lang="nl-BE" dirty="0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56FEBD2-DB82-B0CF-46D1-DF6D70512501}"/>
              </a:ext>
            </a:extLst>
          </p:cNvPr>
          <p:cNvGrpSpPr/>
          <p:nvPr/>
        </p:nvGrpSpPr>
        <p:grpSpPr>
          <a:xfrm>
            <a:off x="8304127" y="3212682"/>
            <a:ext cx="698269" cy="698269"/>
            <a:chOff x="1845138" y="1966786"/>
            <a:chExt cx="698269" cy="698269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43F7967D-952C-C549-25B0-4C4923D93967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CEF21A0-E340-5497-4F51-A537684DD65D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10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86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6A8DD70-503F-8B3E-E91D-F61644EA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 goodiebag</a:t>
            </a:r>
            <a:endParaRPr lang="nl-BE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61E9ACA7-AB53-2D97-A466-E23C5E9DD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Leg alle onderdelen op de juiste plaats op het overzichtsblad.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F7E913-6D8B-E77A-2663-F77918FC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27" y="2284412"/>
            <a:ext cx="3088640" cy="4343400"/>
          </a:xfrm>
          <a:prstGeom prst="rect">
            <a:avLst/>
          </a:prstGeom>
        </p:spPr>
      </p:pic>
      <p:pic>
        <p:nvPicPr>
          <p:cNvPr id="5" name="Afbeelding 4" descr="Afbeelding met tekst, Rechthoek, kunst&#10;&#10;Automatisch gegenereerde beschrijving">
            <a:extLst>
              <a:ext uri="{FF2B5EF4-FFF2-40B4-BE49-F238E27FC236}">
                <a16:creationId xmlns:a16="http://schemas.microsoft.com/office/drawing/2014/main" id="{5C5CEF82-E1D6-5CBA-416F-C538888FA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10909" r="11630" b="11152"/>
          <a:stretch/>
        </p:blipFill>
        <p:spPr>
          <a:xfrm rot="16200000">
            <a:off x="8101668" y="1861199"/>
            <a:ext cx="2023165" cy="3135602"/>
          </a:xfrm>
          <a:prstGeom prst="rect">
            <a:avLst/>
          </a:prstGeom>
        </p:spPr>
      </p:pic>
      <p:pic>
        <p:nvPicPr>
          <p:cNvPr id="7" name="Afbeelding 6" descr="Afbeelding met tekst, overdekt, verbruiksartikelen voor kantoor, ontwerp&#10;&#10;Automatisch gegenereerde beschrijving">
            <a:extLst>
              <a:ext uri="{FF2B5EF4-FFF2-40B4-BE49-F238E27FC236}">
                <a16:creationId xmlns:a16="http://schemas.microsoft.com/office/drawing/2014/main" id="{7FF86129-FABA-6C46-9F02-CF0335D83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t="23515" r="23240" b="19031"/>
          <a:stretch/>
        </p:blipFill>
        <p:spPr>
          <a:xfrm rot="5400000">
            <a:off x="8001897" y="4080727"/>
            <a:ext cx="2222705" cy="31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9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6A8DD70-503F-8B3E-E91D-F61644EA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 gebruiken gereedschap</a:t>
            </a:r>
            <a:endParaRPr lang="nl-BE" dirty="0"/>
          </a:p>
        </p:txBody>
      </p:sp>
      <p:sp>
        <p:nvSpPr>
          <p:cNvPr id="4" name="Tijdelijke aanduiding voor inhoud 10">
            <a:extLst>
              <a:ext uri="{FF2B5EF4-FFF2-40B4-BE49-F238E27FC236}">
                <a16:creationId xmlns:a16="http://schemas.microsoft.com/office/drawing/2014/main" id="{750603F6-AB58-B2C2-2FDB-7661416BF32B}"/>
              </a:ext>
            </a:extLst>
          </p:cNvPr>
          <p:cNvSpPr txBox="1">
            <a:spLocks/>
          </p:cNvSpPr>
          <p:nvPr/>
        </p:nvSpPr>
        <p:spPr>
          <a:xfrm>
            <a:off x="5292510" y="2860806"/>
            <a:ext cx="4404805" cy="102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platte sleutel nr. 7</a:t>
            </a:r>
            <a:endParaRPr lang="nl-BE" dirty="0"/>
          </a:p>
        </p:txBody>
      </p:sp>
      <p:sp>
        <p:nvSpPr>
          <p:cNvPr id="6" name="Tijdelijke aanduiding voor inhoud 10">
            <a:extLst>
              <a:ext uri="{FF2B5EF4-FFF2-40B4-BE49-F238E27FC236}">
                <a16:creationId xmlns:a16="http://schemas.microsoft.com/office/drawing/2014/main" id="{1E8D58E8-8302-BC49-068A-28F2C9EAAB4B}"/>
              </a:ext>
            </a:extLst>
          </p:cNvPr>
          <p:cNvSpPr txBox="1">
            <a:spLocks/>
          </p:cNvSpPr>
          <p:nvPr/>
        </p:nvSpPr>
        <p:spPr>
          <a:xfrm>
            <a:off x="5292510" y="4282851"/>
            <a:ext cx="4063482" cy="77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sleufschroevendraaier</a:t>
            </a:r>
            <a:endParaRPr lang="nl-BE" dirty="0"/>
          </a:p>
        </p:txBody>
      </p:sp>
      <p:pic>
        <p:nvPicPr>
          <p:cNvPr id="9" name="Afbeelding 8" descr="Afbeelding met gereedschap, handgereedschap, Handgereedschap voor metaalbewerking, Huishoudelijke ijzerwaren&#10;&#10;Automatisch gegenereerde beschrijving">
            <a:extLst>
              <a:ext uri="{FF2B5EF4-FFF2-40B4-BE49-F238E27FC236}">
                <a16:creationId xmlns:a16="http://schemas.microsoft.com/office/drawing/2014/main" id="{012712F7-F1CF-D968-337E-8B3C2AC81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48" r="48435" b="47156"/>
          <a:stretch/>
        </p:blipFill>
        <p:spPr>
          <a:xfrm>
            <a:off x="959174" y="2915814"/>
            <a:ext cx="3870521" cy="916353"/>
          </a:xfrm>
          <a:prstGeom prst="rect">
            <a:avLst/>
          </a:prstGeom>
        </p:spPr>
      </p:pic>
      <p:pic>
        <p:nvPicPr>
          <p:cNvPr id="12" name="Afbeelding 11" descr="Afbeelding met gereedschap, handgereedschap, Handgereedschap voor metaalbewerking, Huishoudelijke ijzerwaren&#10;&#10;Automatisch gegenereerde beschrijving">
            <a:extLst>
              <a:ext uri="{FF2B5EF4-FFF2-40B4-BE49-F238E27FC236}">
                <a16:creationId xmlns:a16="http://schemas.microsoft.com/office/drawing/2014/main" id="{58F7BE37-10AF-67AD-5566-B2639F2E4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52661" r="8979" b="23272"/>
          <a:stretch/>
        </p:blipFill>
        <p:spPr>
          <a:xfrm>
            <a:off x="959174" y="4189615"/>
            <a:ext cx="3969888" cy="836162"/>
          </a:xfrm>
          <a:prstGeom prst="rect">
            <a:avLst/>
          </a:prstGeom>
        </p:spPr>
      </p:pic>
      <p:pic>
        <p:nvPicPr>
          <p:cNvPr id="14" name="Afbeelding 13" descr="Afbeelding met gereedschap, sleutel, handgereedschap, Handgereedschap voor metaalbewerking&#10;&#10;Automatisch gegenereerde beschrijving">
            <a:extLst>
              <a:ext uri="{FF2B5EF4-FFF2-40B4-BE49-F238E27FC236}">
                <a16:creationId xmlns:a16="http://schemas.microsoft.com/office/drawing/2014/main" id="{8A66BF18-4380-2E25-C121-8FE617DB1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382" r="26289" b="19028"/>
          <a:stretch/>
        </p:blipFill>
        <p:spPr>
          <a:xfrm rot="5400000">
            <a:off x="9305431" y="2773608"/>
            <a:ext cx="2460477" cy="18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2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89A33-20ED-482D-9E38-9D505F3E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Hologram maken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1D8F0E-F492-4B15-4B29-9F51DF97F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34309" y="2320506"/>
            <a:ext cx="6421079" cy="417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neem de MDF-plaat </a:t>
            </a:r>
            <a:r>
              <a:rPr lang="nl-NL" dirty="0">
                <a:sym typeface="Wingdings" panose="05000000000000000000" pitchFamily="2" charset="2"/>
              </a:rPr>
              <a:t></a:t>
            </a:r>
            <a:r>
              <a:rPr lang="nl-NL" dirty="0"/>
              <a:t>, hou de </a:t>
            </a:r>
            <a:r>
              <a:rPr lang="nl-NL" dirty="0" err="1"/>
              <a:t>uitfrezingen</a:t>
            </a:r>
            <a:r>
              <a:rPr lang="nl-NL" dirty="0"/>
              <a:t> naar onder</a:t>
            </a:r>
          </a:p>
          <a:p>
            <a:pPr marL="0" indent="0">
              <a:buNone/>
            </a:pPr>
            <a:r>
              <a:rPr lang="nl-NL" dirty="0"/>
              <a:t>- neem de metalen plaat nr.     met de geplooide boord naar boven.</a:t>
            </a:r>
          </a:p>
          <a:p>
            <a:pPr marL="0" indent="0">
              <a:buNone/>
            </a:pPr>
            <a:r>
              <a:rPr lang="nl-NL" dirty="0"/>
              <a:t>- breng de beide onderdelen tegen elkaar. De hoeken passen en de boringen passen. </a:t>
            </a: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39B2F7B-EC69-C1C4-78D6-CC33BD0EEE37}"/>
              </a:ext>
            </a:extLst>
          </p:cNvPr>
          <p:cNvGrpSpPr/>
          <p:nvPr/>
        </p:nvGrpSpPr>
        <p:grpSpPr>
          <a:xfrm>
            <a:off x="9318282" y="3104677"/>
            <a:ext cx="698269" cy="698269"/>
            <a:chOff x="1845138" y="1966786"/>
            <a:chExt cx="698269" cy="698269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A25EC990-1201-11CD-71E6-4C6F2DFB7B12}"/>
                </a:ext>
              </a:extLst>
            </p:cNvPr>
            <p:cNvSpPr/>
            <p:nvPr/>
          </p:nvSpPr>
          <p:spPr>
            <a:xfrm>
              <a:off x="2049626" y="2171274"/>
              <a:ext cx="289294" cy="289294"/>
            </a:xfrm>
            <a:prstGeom prst="ellipse">
              <a:avLst/>
            </a:prstGeom>
            <a:solidFill>
              <a:srgbClr val="0030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4A5FE4F8-D89E-4E9F-2B63-3264CEAAA428}"/>
                </a:ext>
              </a:extLst>
            </p:cNvPr>
            <p:cNvSpPr/>
            <p:nvPr/>
          </p:nvSpPr>
          <p:spPr>
            <a:xfrm>
              <a:off x="1845138" y="1966786"/>
              <a:ext cx="698269" cy="698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  <a:ea typeface="Cambria" panose="02040503050406030204" pitchFamily="18" charset="0"/>
                </a:rPr>
                <a:t>11</a:t>
              </a:r>
              <a:endParaRPr lang="nl-BE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D9C27B2-2B94-6DA2-9D0B-2B7C96A8F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88" y="1306271"/>
            <a:ext cx="3667330" cy="24966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93EB6C-38C5-8030-D0AA-30B0EEF6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6" y="3802946"/>
            <a:ext cx="3910942" cy="26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223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-sint-paulus_sjb.pptx" id="{A653EA40-FFE5-4337-AF39-DDD5F2BF88D9}" vid="{E87473BA-75E2-493A-AE0D-74FF49D809D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fbeelding" ma:contentTypeID="0x01010200C8DF04CB9245454B8C04A6C51C4392E5" ma:contentTypeVersion="7" ma:contentTypeDescription="Een afbeelding of foto uploaden." ma:contentTypeScope="" ma:versionID="d2295afbe9841c9400da3dd2063f99c1">
  <xsd:schema xmlns:xsd="http://www.w3.org/2001/XMLSchema" xmlns:xs="http://www.w3.org/2001/XMLSchema" xmlns:p="http://schemas.microsoft.com/office/2006/metadata/properties" xmlns:ns1="http://schemas.microsoft.com/sharepoint/v3" xmlns:ns2="2db0fbf3-e137-4871-9bf5-d39e83d3b3de" targetNamespace="http://schemas.microsoft.com/office/2006/metadata/properties" ma:root="true" ma:fieldsID="ff5c236a49c571bbfb0a81a52e2ca2e2" ns1:_="" ns2:_="">
    <xsd:import namespace="http://schemas.microsoft.com/sharepoint/v3"/>
    <xsd:import namespace="2db0fbf3-e137-4871-9bf5-d39e83d3b3de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Breedte van afbeelding" ma:internalName="ImageWidth" ma:readOnly="true">
      <xsd:simpleType>
        <xsd:restriction base="dms:Unknown"/>
      </xsd:simpleType>
    </xsd:element>
    <xsd:element name="ImageHeight" ma:index="12" nillable="true" ma:displayName="Hoogte van afbeelding" ma:internalName="ImageHeight" ma:readOnly="true">
      <xsd:simpleType>
        <xsd:restriction base="dms:Unknown"/>
      </xsd:simpleType>
    </xsd:element>
    <xsd:element name="ImageCreateDate" ma:index="13" nillable="true" ma:displayName="Afbeelding gemaakt op" ma:format="DateTime" ma:hidden="true" ma:internalName="ImageCreateDate">
      <xsd:simpleType>
        <xsd:restriction base="dms:DateTime"/>
      </xsd:simpleType>
    </xsd:element>
    <xsd:element name="Description" ma:index="14" nillable="true" ma:displayName="Beschrijving" ma:description="Wordt gebruikt als alternatieve tekst voor de afbeelding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Miniatuur bestaat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Voorbeeld bestaat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Voorbeeld van afbeeldings-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0fbf3-e137-4871-9bf5-d39e83d3b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8" ma:displayName="Titel"/>
        <xsd:element ref="dc:subject" minOccurs="0" maxOccurs="1"/>
        <xsd:element ref="dc:description" minOccurs="0" maxOccurs="1"/>
        <xsd:element name="keywords" minOccurs="0" maxOccurs="1" type="xsd:string" ma:index="20" ma:displayName="Trefwoorden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1F0453-F0EE-47A4-8EB3-A7BE2981EA1C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2db0fbf3-e137-4871-9bf5-d39e83d3b3d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4DAF289-1FDE-4B8C-B8D2-1434B88C2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b0fbf3-e137-4871-9bf5-d39e83d3b3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3C2ACA-AA45-4EC2-9623-1D4EC71D79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powerpoint-template-sint-paulus_sjb</Template>
  <TotalTime>1061</TotalTime>
  <Words>916</Words>
  <Application>Microsoft Office PowerPoint</Application>
  <PresentationFormat>Widescreen</PresentationFormat>
  <Paragraphs>145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Kantoorthema</vt:lpstr>
      <vt:lpstr>PowerPoint Presentation</vt:lpstr>
      <vt:lpstr>PowerPoint Presentation</vt:lpstr>
      <vt:lpstr>Inhoud van de goodiebag</vt:lpstr>
      <vt:lpstr>Inhoud van de goodiebag</vt:lpstr>
      <vt:lpstr>Inhoud van de goodiebag</vt:lpstr>
      <vt:lpstr>Inhoud van de goodiebag</vt:lpstr>
      <vt:lpstr>Inhoud van de goodiebag</vt:lpstr>
      <vt:lpstr>Te gebruiken gereedschap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  <vt:lpstr>Hologram maken</vt:lpstr>
    </vt:vector>
  </TitlesOfParts>
  <Company>Heilig-Hartcollege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 Baert</dc:creator>
  <cp:lastModifiedBy>Coopman, Natalie</cp:lastModifiedBy>
  <cp:revision>25</cp:revision>
  <cp:lastPrinted>2023-11-07T13:45:01Z</cp:lastPrinted>
  <dcterms:created xsi:type="dcterms:W3CDTF">2019-10-21T14:14:52Z</dcterms:created>
  <dcterms:modified xsi:type="dcterms:W3CDTF">2023-11-08T12:37:00Z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0x01010200C8DF04CB9245454B8C04A6C51C4392E5</vt:lpwstr>
  </property>
</Properties>
</file>